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  <p:sldMasterId id="214748369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21"/>
  </p:normalViewPr>
  <p:slideViewPr>
    <p:cSldViewPr snapToGrid="0" snapToObjects="1">
      <p:cViewPr varScale="1">
        <p:scale>
          <a:sx n="102" d="100"/>
          <a:sy n="102" d="100"/>
        </p:scale>
        <p:origin x="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7893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kind.org/projects/keeping-it-cool-using-mobile-technology-to-preserve-vaccines/" TargetMode="External"/><Relationship Id="rId4" Type="http://schemas.openxmlformats.org/officeDocument/2006/relationships/hyperlink" Target="http://www.datakind.org/mapping-poverty-to-beat-it/" TargetMode="External"/><Relationship Id="rId5" Type="http://schemas.openxmlformats.org/officeDocument/2006/relationships/hyperlink" Target="http://www.datakind.org/projects/using-predictive-analytics-to-prevent-human-rights-abuses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3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56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53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78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&lt;Katrina to Speak&gt;</a:t>
            </a:r>
          </a:p>
        </p:txBody>
      </p:sp>
    </p:spTree>
    <p:extLst>
      <p:ext uri="{BB962C8B-B14F-4D97-AF65-F5344CB8AC3E}">
        <p14:creationId xmlns:p14="http://schemas.microsoft.com/office/powerpoint/2010/main" val="259408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43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Our findings will help child service agencies know more about what triggers disruptions and be able to identify and stop potentially risky placements</a:t>
            </a:r>
          </a:p>
          <a:p>
            <a:pPr lvl="0">
              <a:spcBef>
                <a:spcPts val="0"/>
              </a:spcBef>
              <a:buNone/>
            </a:pPr>
            <a:endParaRPr i="1"/>
          </a:p>
          <a:p>
            <a:pPr lvl="0">
              <a:spcBef>
                <a:spcPts val="0"/>
              </a:spcBef>
              <a:buNone/>
            </a:pPr>
            <a:endParaRPr i="1"/>
          </a:p>
          <a:p>
            <a:pPr lvl="0">
              <a:spcBef>
                <a:spcPts val="0"/>
              </a:spcBef>
              <a:buNone/>
            </a:pPr>
            <a:endParaRPr i="1"/>
          </a:p>
          <a:p>
            <a:pPr lvl="0">
              <a:spcBef>
                <a:spcPts val="0"/>
              </a:spcBef>
              <a:buNone/>
            </a:pPr>
            <a:r>
              <a:rPr lang="en" i="1"/>
              <a:t>&lt;Ravi, Sharang to kick off&gt;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Remember - you only have about 5 minutes so don’t try to summarize all your work, but pick 1-2 key findings that were most interesting or significant for the Project Champion.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Other Project Headlines: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3"/>
              </a:rPr>
              <a:t>Keeping it Cool: Using Mobile Technology to Preserve Vaccines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4"/>
              </a:rPr>
              <a:t>Mapping Poverty to Beat It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5"/>
              </a:rPr>
              <a:t>Predicting and Preventing Human Rights Abuses</a:t>
            </a:r>
          </a:p>
        </p:txBody>
      </p:sp>
    </p:spTree>
    <p:extLst>
      <p:ext uri="{BB962C8B-B14F-4D97-AF65-F5344CB8AC3E}">
        <p14:creationId xmlns:p14="http://schemas.microsoft.com/office/powerpoint/2010/main" val="1196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58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Champion - explain why you were excited to participate in today’s event!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What was your data challenge or data opportunity?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What were you hoping to walk away with?</a:t>
            </a:r>
          </a:p>
          <a:p>
            <a:pPr marL="914400" lvl="0" indent="-298450" rtl="0">
              <a:spcBef>
                <a:spcPts val="0"/>
              </a:spcBef>
              <a:buSzPct val="100000"/>
              <a:buChar char="-"/>
            </a:pPr>
            <a:r>
              <a:rPr lang="en"/>
              <a:t>Descriptive understanding of mobility and trends that affect mobility (yes!!)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Race, age at entry, type of placement </a:t>
            </a:r>
          </a:p>
          <a:p>
            <a:pPr marL="914400" lvl="0" indent="-298450" rtl="0">
              <a:spcBef>
                <a:spcPts val="0"/>
              </a:spcBef>
              <a:buSzPct val="100000"/>
              <a:buChar char="-"/>
            </a:pPr>
            <a:r>
              <a:rPr lang="en"/>
              <a:t>Clustering algorithm to identify different groups of children as defined by their mobility (?)</a:t>
            </a:r>
          </a:p>
          <a:p>
            <a:pPr marL="914400" lvl="0" indent="-298450" rtl="0">
              <a:spcBef>
                <a:spcPts val="0"/>
              </a:spcBef>
              <a:buSzPct val="100000"/>
              <a:buChar char="-"/>
            </a:pPr>
            <a:r>
              <a:rPr lang="en"/>
              <a:t>Survival analysis (no)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Data was much messier and more complicated than originally appreciated, ended up spending half the time cleaning.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83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&lt;Sharang/Ravi/Volunteers?&gt;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Give a </a:t>
            </a:r>
            <a:r>
              <a:rPr lang="en" b="1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brief overview</a:t>
            </a: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 of the techniques your team used.   </a:t>
            </a:r>
            <a:r>
              <a:rPr lang="en" i="1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Note: It’s ok to geek out here but don’t get too in the weeds. Define any technical terms for the audience!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	Cleaning 80% of the time = 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Descriptive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Random Forest on “Move Reason” Desirability on Spells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Age most influential feature,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diggin deeper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Clustering</a:t>
            </a:r>
          </a:p>
          <a:p>
            <a:pPr lvl="0" indent="45720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How did you approach the data challenge?  </a:t>
            </a: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Broke into teams that addressed descriptive statistics outlined in the project brief, in support of some of the analytics</a:t>
            </a:r>
          </a:p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Was there anything tricky about the data itself? </a:t>
            </a:r>
          </a:p>
          <a:p>
            <a:pPr marL="457200" lvl="0" indent="-228600" rtl="0">
              <a:spcBef>
                <a:spcPts val="500"/>
              </a:spcBef>
              <a:buClr>
                <a:srgbClr val="666666"/>
              </a:buClr>
              <a:buFont typeface="Cambria"/>
              <a:buChar char="-"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Where to start..</a:t>
            </a:r>
          </a:p>
          <a:p>
            <a:pPr marL="914400" lvl="1" indent="-228600" rtl="0">
              <a:spcBef>
                <a:spcPts val="500"/>
              </a:spcBef>
              <a:buClr>
                <a:srgbClr val="666666"/>
              </a:buClr>
              <a:buFont typeface="Cambria"/>
              <a:buChar char="-"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Many to many: children to multiple spells to multiple placements</a:t>
            </a:r>
          </a:p>
          <a:p>
            <a:pPr marL="914400" lvl="1" indent="-228600" rtl="0">
              <a:spcBef>
                <a:spcPts val="500"/>
              </a:spcBef>
              <a:buClr>
                <a:srgbClr val="666666"/>
              </a:buClr>
              <a:buFont typeface="Cambria"/>
              <a:buChar char="-"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Confusingly name fields</a:t>
            </a:r>
          </a:p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Feel free to shout out individual volunteers’ contributions!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Cambria"/>
              <a:buChar char="-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Victor for visualizations 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Cambria"/>
              <a:buChar char="-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An, William and Margaret  for Developing Random Forest Model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Cambria"/>
              <a:buChar char="-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Peter, Anish, Cydny for descriptives on Providers, children -- 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Cambria"/>
              <a:buChar char="-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Katie and Chloe for descriptives on children and movements</a:t>
            </a:r>
          </a:p>
          <a:p>
            <a:pPr marL="457200" lvl="0" indent="-298450" rtl="0">
              <a:spcBef>
                <a:spcPts val="0"/>
              </a:spcBef>
              <a:buSzPct val="100000"/>
              <a:buFont typeface="Cambria"/>
              <a:buChar char="-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Katrina and Michael for sharing your insights and keeping our spirits up when things got tough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5086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254000" rtl="0"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of your time should be spent on THIS section - presenting your key findings and the impact it had on the organization.</a:t>
            </a:r>
          </a:p>
          <a:p>
            <a:pPr marR="0" lvl="0" algn="l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9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96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93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0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FA810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820071" y="2065564"/>
            <a:ext cx="5652599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000000"/>
              </a:buClr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496786" y="3018404"/>
            <a:ext cx="6322799" cy="13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buClr>
                <a:srgbClr val="FFFFFF"/>
              </a:buClr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2pPr>
            <a:lvl3pPr marL="914400" marR="0" lvl="2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3pPr>
            <a:lvl4pPr marL="1371600" marR="0" lvl="3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4pPr>
            <a:lvl5pPr marL="1828800" marR="0" lvl="4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4245428" y="2435678"/>
            <a:ext cx="1847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925286" y="4912178"/>
            <a:ext cx="1847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308425" y="4536230"/>
            <a:ext cx="1511699" cy="498599"/>
          </a:xfrm>
          <a:prstGeom prst="rect">
            <a:avLst/>
          </a:prstGeom>
          <a:solidFill>
            <a:srgbClr val="FA81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 descr="DataKin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74" y="1572379"/>
            <a:ext cx="4614650" cy="75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A8104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308425" y="4536230"/>
            <a:ext cx="1511699" cy="498599"/>
          </a:xfrm>
          <a:prstGeom prst="rect">
            <a:avLst/>
          </a:prstGeom>
          <a:solidFill>
            <a:srgbClr val="FA81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Shape 54" descr="welovedata_stick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10525" y="1943300"/>
            <a:ext cx="5122951" cy="12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66712" y="325437"/>
            <a:ext cx="8410500" cy="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66712" y="1074737"/>
            <a:ext cx="8410500" cy="338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800" marR="0" lvl="0" indent="3361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47057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2166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47058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27100" marR="0" lvl="2" indent="-298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47058"/>
              <a:buFont typeface="Verdana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63700" marR="0" lvl="3" indent="-16734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47058"/>
              <a:buFont typeface="Verdana"/>
              <a:buChar char="—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2400" marR="0" lvl="4" indent="-3062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47058"/>
              <a:buFont typeface="Verdana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92966" y="0"/>
            <a:ext cx="7358100" cy="26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92966" y="2650331"/>
            <a:ext cx="7358100" cy="18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Cabin"/>
              <a:buNone/>
              <a:defRPr sz="42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7358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0992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9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0992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9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2262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9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0992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9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0992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9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57200" y="0"/>
            <a:ext cx="8229600" cy="5143500"/>
          </a:xfrm>
          <a:prstGeom prst="rect">
            <a:avLst/>
          </a:prstGeom>
          <a:gradFill>
            <a:gsLst>
              <a:gs pos="0">
                <a:srgbClr val="0193D7"/>
              </a:gs>
              <a:gs pos="100000">
                <a:srgbClr val="3B5998"/>
              </a:gs>
            </a:gsLst>
            <a:lin ang="5400012" scaled="0"/>
          </a:gradFill>
          <a:ln>
            <a:noFill/>
          </a:ln>
        </p:spPr>
        <p:txBody>
          <a:bodyPr lIns="16075" tIns="16075" rIns="16075" bIns="1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-2329846" y="-3864060"/>
            <a:ext cx="10295100" cy="10295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6075" tIns="16075" rIns="16075" bIns="1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60870" y="373729"/>
            <a:ext cx="6622200" cy="11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Cabin"/>
              <a:buNone/>
              <a:defRPr sz="41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260870" y="1542223"/>
            <a:ext cx="6622200" cy="27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57200" marR="0" lvl="0" indent="-2002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98500" marR="0" lvl="1" indent="-1875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52500" marR="0" lvl="2" indent="-2002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06500" marR="0" lvl="3" indent="-2002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47800" marR="0" lvl="4" indent="-1875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A1A1A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1A1A1A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260870" y="373729"/>
            <a:ext cx="6622200" cy="11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260870" y="1542223"/>
            <a:ext cx="6622200" cy="27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0618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6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98500" marR="0" lvl="1" indent="-20618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6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52500" marR="0" lvl="2" indent="-21888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6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06500" marR="0" lvl="3" indent="-21888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6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47800" marR="0" lvl="4" indent="-20618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6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4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7358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0394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0394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1664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0394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0394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7358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0693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0693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1963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0693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0693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7358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256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A8104"/>
              </a:buClr>
              <a:buFont typeface="Helvetica Neu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32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marL="2057400" lvl="4" indent="-69850" rtl="0">
              <a:spcBef>
                <a:spcPts val="0"/>
              </a:spcBef>
              <a:buFont typeface="Helvetica Neue"/>
              <a:buChar char="•"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2"/>
          </p:nvPr>
        </p:nvSpPr>
        <p:spPr>
          <a:xfrm>
            <a:off x="457100" y="822825"/>
            <a:ext cx="8229600" cy="4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7358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1590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1590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2860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1590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1590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92966" y="135731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35433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31800" marR="0" lvl="0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73100" marR="0" lvl="1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27100" marR="0" lvl="2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81100" marR="0" lvl="3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22400" marR="0" lvl="4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92966" y="100010"/>
            <a:ext cx="7358100" cy="13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92966" y="1457325"/>
            <a:ext cx="7358100" cy="3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800" marR="0" lvl="0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73100" marR="0" lvl="1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27100" marR="0" lvl="2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81100" marR="0" lvl="3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22400" marR="0" lvl="4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464967" y="1427832"/>
            <a:ext cx="2786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31800" marR="0" lvl="0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73100" marR="0" lvl="1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27100" marR="0" lvl="2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81100" marR="0" lvl="3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22400" marR="0" lvl="4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35433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31800" marR="0" lvl="0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73100" marR="0" lvl="1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27100" marR="0" lvl="2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81100" marR="0" lvl="3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22400" marR="0" lvl="4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92966" y="3886200"/>
            <a:ext cx="73581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92966" y="3886200"/>
            <a:ext cx="73581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92966" y="129504"/>
            <a:ext cx="73581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92966" y="1427832"/>
            <a:ext cx="7358100" cy="3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256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1291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 (2 Rows)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A8104"/>
              </a:buClr>
              <a:buFont typeface="Helvetica Neu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2"/>
          </p:nvPr>
        </p:nvSpPr>
        <p:spPr>
          <a:xfrm>
            <a:off x="457100" y="2701850"/>
            <a:ext cx="8229600" cy="4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3"/>
          </p:nvPr>
        </p:nvSpPr>
        <p:spPr>
          <a:xfrm>
            <a:off x="457100" y="822825"/>
            <a:ext cx="8229600" cy="4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457200" y="3174050"/>
            <a:ext cx="8229600" cy="13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0056" y="2521741"/>
            <a:ext cx="4129200" cy="262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0056" y="0"/>
            <a:ext cx="4129200" cy="24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5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0056" y="2521741"/>
            <a:ext cx="4129200" cy="262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0056" y="0"/>
            <a:ext cx="4129200" cy="24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5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92966" y="1564479"/>
            <a:ext cx="7358100" cy="20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92966" y="671512"/>
            <a:ext cx="7358100" cy="38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69900" marR="0" lvl="0" indent="-206936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723900" marR="0" lvl="1" indent="-206936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77900" marR="0" lvl="2" indent="-219636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19200" marR="0" lvl="3" indent="-206936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73200" marR="0" lvl="4" indent="-206936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645292" y="234403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645292" y="1372937"/>
            <a:ext cx="5853300" cy="3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5900" marR="0" lvl="0" indent="-11131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69900" marR="0" lvl="1" indent="-11131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23900" marR="0" lvl="2" indent="-12401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77900" marR="0" lvl="3" indent="-12401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19200" marR="0" lvl="4" indent="-11131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47057"/>
              <a:buFont typeface="Cabin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FA8104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20071" y="2065564"/>
            <a:ext cx="56526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000000"/>
              </a:buClr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496786" y="3018404"/>
            <a:ext cx="6322800" cy="13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buClr>
                <a:srgbClr val="FFFFFF"/>
              </a:buClr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457200" marR="0" lvl="1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2pPr>
            <a:lvl3pPr marL="914400" marR="0" lvl="2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3pPr>
            <a:lvl4pPr marL="1371600" marR="0" lvl="3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4pPr>
            <a:lvl5pPr marL="1828800" marR="0" lvl="4" indent="0" algn="ctr" rtl="0">
              <a:spcBef>
                <a:spcPts val="500"/>
              </a:spcBef>
              <a:buClr>
                <a:srgbClr val="888888"/>
              </a:buClr>
              <a:buFont typeface="Helvetica Neue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4245428" y="2435678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925286" y="4912178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308425" y="4536230"/>
            <a:ext cx="1511700" cy="498600"/>
          </a:xfrm>
          <a:prstGeom prst="rect">
            <a:avLst/>
          </a:prstGeom>
          <a:solidFill>
            <a:srgbClr val="FA81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 descr="DataKind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74" y="1572379"/>
            <a:ext cx="4614650" cy="75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A8104"/>
              </a:buClr>
              <a:buFont typeface="Helvetica Neu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32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marL="2057400" lvl="4" indent="-69850" rtl="0">
              <a:spcBef>
                <a:spcPts val="0"/>
              </a:spcBef>
              <a:buFont typeface="Helvetica Neue"/>
              <a:buChar char="•"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2"/>
          </p:nvPr>
        </p:nvSpPr>
        <p:spPr>
          <a:xfrm>
            <a:off x="457100" y="822825"/>
            <a:ext cx="8229600" cy="47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 (2 Rows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A8104"/>
              </a:buClr>
              <a:buFont typeface="Helvetica Neu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2"/>
          </p:nvPr>
        </p:nvSpPr>
        <p:spPr>
          <a:xfrm>
            <a:off x="457100" y="2701850"/>
            <a:ext cx="8229600" cy="47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3"/>
          </p:nvPr>
        </p:nvSpPr>
        <p:spPr>
          <a:xfrm>
            <a:off x="457100" y="822825"/>
            <a:ext cx="8229600" cy="47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4"/>
          </p:nvPr>
        </p:nvSpPr>
        <p:spPr>
          <a:xfrm>
            <a:off x="457200" y="3174050"/>
            <a:ext cx="8229600" cy="133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s)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651825" y="1302424"/>
            <a:ext cx="4038600" cy="32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57200" y="1302524"/>
            <a:ext cx="4038600" cy="32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3"/>
          </p:nvPr>
        </p:nvSpPr>
        <p:spPr>
          <a:xfrm>
            <a:off x="457100" y="822825"/>
            <a:ext cx="4038600" cy="47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4"/>
          </p:nvPr>
        </p:nvSpPr>
        <p:spPr>
          <a:xfrm>
            <a:off x="4651825" y="822825"/>
            <a:ext cx="4038600" cy="47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Images &amp; Content (2 Columns)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453962" y="882862"/>
            <a:ext cx="4041900" cy="13299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Shape 153"/>
          <p:cNvSpPr>
            <a:spLocks noGrp="1"/>
          </p:cNvSpPr>
          <p:nvPr>
            <p:ph type="pic" idx="3"/>
          </p:nvPr>
        </p:nvSpPr>
        <p:spPr>
          <a:xfrm>
            <a:off x="4648137" y="882962"/>
            <a:ext cx="4041900" cy="1329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453962" y="2216637"/>
            <a:ext cx="4041900" cy="47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"/>
          </p:nvPr>
        </p:nvSpPr>
        <p:spPr>
          <a:xfrm>
            <a:off x="4646487" y="2216687"/>
            <a:ext cx="4041900" cy="47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5"/>
          </p:nvPr>
        </p:nvSpPr>
        <p:spPr>
          <a:xfrm>
            <a:off x="4648200" y="2688900"/>
            <a:ext cx="4038600" cy="18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6"/>
          </p:nvPr>
        </p:nvSpPr>
        <p:spPr>
          <a:xfrm>
            <a:off x="457200" y="2688900"/>
            <a:ext cx="4038600" cy="18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s)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651825" y="1302424"/>
            <a:ext cx="4038599" cy="329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302524"/>
            <a:ext cx="4038599" cy="329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3"/>
          </p:nvPr>
        </p:nvSpPr>
        <p:spPr>
          <a:xfrm>
            <a:off x="457100" y="822825"/>
            <a:ext cx="4038599" cy="47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4"/>
          </p:nvPr>
        </p:nvSpPr>
        <p:spPr>
          <a:xfrm>
            <a:off x="4651825" y="822825"/>
            <a:ext cx="4038599" cy="47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Left Image &amp; Content righ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2"/>
          </p:nvPr>
        </p:nvSpPr>
        <p:spPr>
          <a:xfrm>
            <a:off x="453975" y="882896"/>
            <a:ext cx="4041900" cy="36633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645025" y="1359400"/>
            <a:ext cx="4041900" cy="31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3"/>
          </p:nvPr>
        </p:nvSpPr>
        <p:spPr>
          <a:xfrm>
            <a:off x="4645025" y="887187"/>
            <a:ext cx="4041900" cy="47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Left Image &amp; Content righ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Imag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pic" idx="2"/>
          </p:nvPr>
        </p:nvSpPr>
        <p:spPr>
          <a:xfrm>
            <a:off x="0" y="887200"/>
            <a:ext cx="9144000" cy="36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A8104"/>
              </a:buClr>
              <a:buFont typeface="Helvetica Neu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A8104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0" y="2259819"/>
            <a:ext cx="9144000" cy="70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!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us: </a:t>
            </a:r>
            <a:r>
              <a:rPr lang="en" sz="25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datakind.org/getinvolved</a:t>
            </a:r>
          </a:p>
        </p:txBody>
      </p:sp>
      <p:sp>
        <p:nvSpPr>
          <p:cNvPr id="169" name="Shape 169"/>
          <p:cNvSpPr/>
          <p:nvPr/>
        </p:nvSpPr>
        <p:spPr>
          <a:xfrm>
            <a:off x="308425" y="4536230"/>
            <a:ext cx="1511700" cy="498600"/>
          </a:xfrm>
          <a:prstGeom prst="rect">
            <a:avLst/>
          </a:prstGeom>
          <a:solidFill>
            <a:srgbClr val="FA81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A810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08425" y="4536230"/>
            <a:ext cx="1511700" cy="498600"/>
          </a:xfrm>
          <a:prstGeom prst="rect">
            <a:avLst/>
          </a:prstGeom>
          <a:solidFill>
            <a:srgbClr val="FA81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 descr="welovedata_stick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10525" y="1943300"/>
            <a:ext cx="5122950" cy="12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Images &amp; Content (2 Columns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453962" y="882862"/>
            <a:ext cx="4041900" cy="13299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4648137" y="882962"/>
            <a:ext cx="4041900" cy="13299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53962" y="2216637"/>
            <a:ext cx="4041900" cy="4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4"/>
          </p:nvPr>
        </p:nvSpPr>
        <p:spPr>
          <a:xfrm>
            <a:off x="4646487" y="2216687"/>
            <a:ext cx="4041900" cy="4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5"/>
          </p:nvPr>
        </p:nvSpPr>
        <p:spPr>
          <a:xfrm>
            <a:off x="4648200" y="2688900"/>
            <a:ext cx="4038599" cy="18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6"/>
          </p:nvPr>
        </p:nvSpPr>
        <p:spPr>
          <a:xfrm>
            <a:off x="457200" y="2688900"/>
            <a:ext cx="4038599" cy="18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Left Image &amp; Content righ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453975" y="882896"/>
            <a:ext cx="4041900" cy="36632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645025" y="1359400"/>
            <a:ext cx="4041900" cy="31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841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1pPr>
            <a:lvl2pPr marL="742950" lvl="1" indent="-12700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2pPr>
            <a:lvl3pPr marL="1143000" lvl="2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•"/>
              <a:defRPr/>
            </a:lvl3pPr>
            <a:lvl4pPr marL="1600200" lvl="3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–"/>
              <a:defRPr/>
            </a:lvl4pPr>
            <a:lvl5pPr marL="2057400" lvl="4" indent="-69850" algn="l" rtl="0">
              <a:spcBef>
                <a:spcPts val="500"/>
              </a:spcBef>
              <a:buClr>
                <a:schemeClr val="dk1"/>
              </a:buClr>
              <a:buFont typeface="Helvetica Neue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3"/>
          </p:nvPr>
        </p:nvSpPr>
        <p:spPr>
          <a:xfrm>
            <a:off x="4645025" y="887187"/>
            <a:ext cx="4041900" cy="4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Left Image &amp; Content righ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Ima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0" y="887200"/>
            <a:ext cx="9144000" cy="36492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A8104"/>
              </a:buClr>
              <a:buFont typeface="Helvetica Neu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A810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2259819"/>
            <a:ext cx="9144000" cy="70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!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us: </a:t>
            </a:r>
            <a:r>
              <a:rPr lang="en" sz="25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datakind.org/getinvolved</a:t>
            </a:r>
          </a:p>
        </p:txBody>
      </p:sp>
      <p:sp>
        <p:nvSpPr>
          <p:cNvPr id="51" name="Shape 51"/>
          <p:cNvSpPr/>
          <p:nvPr/>
        </p:nvSpPr>
        <p:spPr>
          <a:xfrm>
            <a:off x="308425" y="4536230"/>
            <a:ext cx="1511699" cy="498599"/>
          </a:xfrm>
          <a:prstGeom prst="rect">
            <a:avLst/>
          </a:prstGeom>
          <a:solidFill>
            <a:srgbClr val="FA81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A8104"/>
              </a:buClr>
              <a:buSzPct val="100000"/>
              <a:buFont typeface="Helvetica Neue"/>
              <a:buNone/>
              <a:defRPr sz="3000">
                <a:solidFill>
                  <a:srgbClr val="FA8104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53239"/>
            <a:ext cx="8229600" cy="33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•"/>
              <a:defRPr sz="1800"/>
            </a:lvl1pPr>
            <a:lvl2pPr marL="742950" marR="0" lvl="1" indent="-12700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–"/>
              <a:defRPr sz="1800"/>
            </a:lvl2pPr>
            <a:lvl3pPr marL="1143000" marR="0" lvl="2" indent="-698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•"/>
              <a:defRPr sz="1800"/>
            </a:lvl3pPr>
            <a:lvl4pPr marL="1600200" marR="0" lvl="3" indent="-698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–"/>
              <a:defRPr sz="1800"/>
            </a:lvl4pPr>
            <a:lvl5pPr marL="2057400" marR="0" lvl="4" indent="-698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»"/>
              <a:defRPr sz="1800"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9pPr>
          </a:lstStyle>
          <a:p>
            <a:endParaRPr/>
          </a:p>
        </p:txBody>
      </p:sp>
      <p:pic>
        <p:nvPicPr>
          <p:cNvPr id="8" name="Shape 8" descr="DataKind_orange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01" y="4747048"/>
            <a:ext cx="1239300" cy="203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2966" y="100010"/>
            <a:ext cx="7358100" cy="13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43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5pPr>
            <a:lvl6pPr marL="0" marR="0" lvl="5" indent="2540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6pPr>
            <a:lvl7pPr marL="0" marR="0" lvl="6" indent="520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7pPr>
            <a:lvl8pPr marL="0" marR="0" lvl="7" indent="774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8pPr>
            <a:lvl9pPr marL="0" marR="0" lvl="8" indent="1028700" algn="ctr" rtl="0">
              <a:spcBef>
                <a:spcPts val="0"/>
              </a:spcBef>
              <a:buFont typeface="Cabin"/>
              <a:buNone/>
              <a:defRPr sz="4300" b="0" i="0" u="none" strike="noStrike" cap="none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92966" y="1457325"/>
            <a:ext cx="7358100" cy="3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800" marR="0" lvl="0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73100" marR="0" lvl="1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27100" marR="0" lvl="2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81100" marR="0" lvl="3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422400" marR="0" lvl="4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89100" marR="0" lvl="5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943100" marR="0" lvl="6" indent="-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197100" marR="0" lvl="7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451100" marR="0" lvl="8" indent="12698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47058"/>
              <a:buFont typeface="Cabin"/>
              <a:buChar char="•"/>
              <a:defRPr sz="1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A8104"/>
              </a:buClr>
              <a:buSzPct val="100000"/>
              <a:buFont typeface="Helvetica Neue"/>
              <a:buNone/>
              <a:defRPr sz="3000">
                <a:solidFill>
                  <a:srgbClr val="FA8104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53239"/>
            <a:ext cx="8229600" cy="33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•"/>
              <a:defRPr sz="1800"/>
            </a:lvl1pPr>
            <a:lvl2pPr marL="742950" marR="0" lvl="1" indent="-12700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–"/>
              <a:defRPr sz="1800"/>
            </a:lvl2pPr>
            <a:lvl3pPr marL="1143000" marR="0" lvl="2" indent="-698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•"/>
              <a:defRPr sz="1800"/>
            </a:lvl3pPr>
            <a:lvl4pPr marL="1600200" marR="0" lvl="3" indent="-698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–"/>
              <a:defRPr sz="1800"/>
            </a:lvl4pPr>
            <a:lvl5pPr marL="2057400" marR="0" lvl="4" indent="-69850" algn="l" rtl="0">
              <a:spcBef>
                <a:spcPts val="500"/>
              </a:spcBef>
              <a:buClr>
                <a:schemeClr val="dk1"/>
              </a:buClr>
              <a:buSzPct val="100000"/>
              <a:buFont typeface="Helvetica Neue"/>
              <a:buChar char="»"/>
              <a:defRPr sz="1800"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1800"/>
            </a:lvl9pPr>
          </a:lstStyle>
          <a:p>
            <a:endParaRPr/>
          </a:p>
        </p:txBody>
      </p:sp>
      <p:pic>
        <p:nvPicPr>
          <p:cNvPr id="126" name="Shape 126" descr="DataKind_orange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01" y="4747048"/>
            <a:ext cx="1239300" cy="203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278500" y="3097975"/>
            <a:ext cx="4587000" cy="5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DataDive</a:t>
            </a:r>
            <a:r>
              <a:rPr lang="en" sz="2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Insight Presentations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December </a:t>
            </a:r>
            <a:r>
              <a:rPr lang="en" sz="24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US" sz="24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24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66712" y="1074737"/>
            <a:ext cx="8410500" cy="338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marL="431800" lvl="0" indent="0" rtl="0">
              <a:spcBef>
                <a:spcPts val="0"/>
              </a:spcBef>
              <a:buNone/>
            </a:pPr>
            <a:endParaRPr sz="1300"/>
          </a:p>
          <a:p>
            <a:pPr lvl="0" indent="431800" rtl="0">
              <a:spcBef>
                <a:spcPts val="0"/>
              </a:spcBef>
              <a:buNone/>
            </a:pPr>
            <a:r>
              <a:rPr lang="en" sz="1300"/>
              <a:t>Outcome type by Start Age					Outcome type by Primary Placement </a:t>
            </a:r>
          </a:p>
          <a:p>
            <a:pPr lvl="0" indent="361950" rt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/>
              <a:t>										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00" y="1876609"/>
            <a:ext cx="4027474" cy="177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625" y="1867811"/>
            <a:ext cx="4027465" cy="179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0" y="0"/>
            <a:ext cx="8410500" cy="12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A81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Desirability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 of the Random Forest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32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Analytical Technique: Random Forest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robust?  Cross Validation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Important features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Age Children Enter Child Services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Reason they were removed from their home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they go to a group home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Duration in a spell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Number of Placements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Surprisingly the month that they entered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Interactions between features are important!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focused on spell data, but placement data should be examined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ubTitle" idx="2"/>
          </p:nvPr>
        </p:nvSpPr>
        <p:spPr>
          <a:xfrm>
            <a:off x="457100" y="822825"/>
            <a:ext cx="8229600" cy="47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Found several important features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28940"/>
          <a:stretch/>
        </p:blipFill>
        <p:spPr>
          <a:xfrm>
            <a:off x="4150387" y="2781559"/>
            <a:ext cx="4993613" cy="236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36366"/>
            <a:ext cx="4657060" cy="310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 b="15518"/>
          <a:stretch/>
        </p:blipFill>
        <p:spPr>
          <a:xfrm>
            <a:off x="-2342" y="0"/>
            <a:ext cx="4659401" cy="262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6">
            <a:alphaModFix/>
          </a:blip>
          <a:srcRect t="5289"/>
          <a:stretch/>
        </p:blipFill>
        <p:spPr>
          <a:xfrm>
            <a:off x="4742121" y="0"/>
            <a:ext cx="4401879" cy="278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 rot="-5400000" flipH="1">
            <a:off x="3409327" y="3820542"/>
            <a:ext cx="2580523" cy="653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 flipH="1">
            <a:off x="0" y="2626241"/>
            <a:ext cx="4666893" cy="776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 flipH="1">
            <a:off x="4732283" y="2781559"/>
            <a:ext cx="4421551" cy="776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2687410" y="1695250"/>
            <a:ext cx="3312600" cy="2434800"/>
          </a:xfrm>
          <a:prstGeom prst="rect">
            <a:avLst/>
          </a:prstGeom>
          <a:solidFill>
            <a:srgbClr val="FF9900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3067501" y="2341975"/>
            <a:ext cx="2552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32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Further analysis of new data sets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methods to visualize children’s data for use by caseworkers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Qualitative analysis to find the why behind the data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incorporate visualizations into Tableau or dashboards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2"/>
          </p:nvPr>
        </p:nvSpPr>
        <p:spPr>
          <a:xfrm>
            <a:off x="457100" y="822825"/>
            <a:ext cx="8229600" cy="47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New data → More Questions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975" y="4676900"/>
            <a:ext cx="2317525" cy="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Curbing </a:t>
            </a:r>
            <a:r>
              <a:rPr lang="en">
                <a:solidFill>
                  <a:srgbClr val="FA8104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Mobility in Foster Care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329524"/>
            <a:ext cx="8229600" cy="289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3200">
                <a:solidFill>
                  <a:srgbClr val="666666"/>
                </a:solidFill>
              </a:rPr>
              <a:t>Visualized over </a:t>
            </a:r>
            <a:r>
              <a:rPr lang="en" sz="3200" b="1">
                <a:solidFill>
                  <a:srgbClr val="666666"/>
                </a:solidFill>
              </a:rPr>
              <a:t>14,000</a:t>
            </a:r>
            <a:r>
              <a:rPr lang="en" sz="3200">
                <a:solidFill>
                  <a:srgbClr val="666666"/>
                </a:solidFill>
              </a:rPr>
              <a:t> child movements</a:t>
            </a:r>
          </a:p>
          <a:p>
            <a:pPr marL="457200" lvl="0" indent="-4318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3200">
                <a:solidFill>
                  <a:srgbClr val="666666"/>
                </a:solidFill>
              </a:rPr>
              <a:t>Verified institutional knowledge about racial and age disparities in child outcomes</a:t>
            </a:r>
          </a:p>
          <a:p>
            <a:pPr marL="0" lvl="0" indent="0" rtl="0">
              <a:spcBef>
                <a:spcPts val="0"/>
              </a:spcBef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endParaRPr i="1">
              <a:solidFill>
                <a:srgbClr val="666666"/>
              </a:solidFill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975" y="4676900"/>
            <a:ext cx="2317525" cy="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7811"/>
          <a:stretch/>
        </p:blipFill>
        <p:spPr>
          <a:xfrm>
            <a:off x="0" y="0"/>
            <a:ext cx="4717169" cy="290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t="-23087" b="25652"/>
          <a:stretch/>
        </p:blipFill>
        <p:spPr>
          <a:xfrm>
            <a:off x="4795285" y="2316518"/>
            <a:ext cx="4348714" cy="282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5285" y="0"/>
            <a:ext cx="4348714" cy="290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 t="4476" b="26182"/>
          <a:stretch/>
        </p:blipFill>
        <p:spPr>
          <a:xfrm>
            <a:off x="0" y="2961166"/>
            <a:ext cx="4717169" cy="21823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3060871" y="1450703"/>
            <a:ext cx="3312600" cy="2434800"/>
          </a:xfrm>
          <a:prstGeom prst="rect">
            <a:avLst/>
          </a:prstGeom>
          <a:solidFill>
            <a:srgbClr val="FF9900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114950" y="2331275"/>
            <a:ext cx="3162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Challenge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295024"/>
            <a:ext cx="8229600" cy="32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9725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7222"/>
              <a:buFont typeface="Times New Roman"/>
            </a:pP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Are there any trends in a child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</a:rPr>
              <a:t>’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 race/age/gender and the number of moves they make during their spell?</a:t>
            </a:r>
          </a:p>
          <a:p>
            <a:pPr marL="457200" lvl="0" indent="-339725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7222"/>
              <a:buFont typeface="Times New Roman"/>
            </a:pP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Can we identify different groups of children by their move distribution?</a:t>
            </a:r>
          </a:p>
          <a:p>
            <a:pPr marL="457200" lvl="0" indent="-339725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7222"/>
              <a:buFont typeface="Times New Roman"/>
            </a:pP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does mobility and other factors influence the probability of a child successful exit?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2"/>
          </p:nvPr>
        </p:nvSpPr>
        <p:spPr>
          <a:xfrm>
            <a:off x="232825" y="822825"/>
            <a:ext cx="8229600" cy="47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58750" lvl="0" indent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Understanding Mobility in Foster Care 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975" y="4676900"/>
            <a:ext cx="2317525" cy="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Approach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110487"/>
            <a:ext cx="8229600" cy="32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Broke up into teams to handle different tasks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Helvetica Neue"/>
            </a:pPr>
            <a:r>
              <a:rPr lang="en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Cleaning, cleaning, cleaning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Descriptive Analysis &amp; Visualization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 Forest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Helvetica Neue"/>
            </a:pPr>
            <a:r>
              <a:rPr lang="en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Clustering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i="1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975" y="4676900"/>
            <a:ext cx="2317525" cy="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008474" cy="26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15898"/>
          <a:stretch/>
        </p:blipFill>
        <p:spPr>
          <a:xfrm>
            <a:off x="3857103" y="2177015"/>
            <a:ext cx="5286896" cy="29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45430"/>
            <a:ext cx="4343710" cy="289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6">
            <a:alphaModFix/>
          </a:blip>
          <a:srcRect t="12722" b="12491"/>
          <a:stretch/>
        </p:blipFill>
        <p:spPr>
          <a:xfrm>
            <a:off x="4008473" y="0"/>
            <a:ext cx="5135525" cy="256244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 rot="-5400000" flipH="1">
            <a:off x="3076310" y="3830377"/>
            <a:ext cx="2580523" cy="45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/>
        </p:nvSpPr>
        <p:spPr>
          <a:xfrm rot="-5400000" flipH="1">
            <a:off x="2750109" y="1258364"/>
            <a:ext cx="2562448" cy="45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 flipH="1">
            <a:off x="-1" y="2222568"/>
            <a:ext cx="4008474" cy="45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 flipH="1">
            <a:off x="4008471" y="2529683"/>
            <a:ext cx="5135525" cy="457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687410" y="1695250"/>
            <a:ext cx="3312600" cy="2434800"/>
          </a:xfrm>
          <a:prstGeom prst="rect">
            <a:avLst/>
          </a:prstGeom>
          <a:solidFill>
            <a:srgbClr val="FF9900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3090351" y="2543500"/>
            <a:ext cx="2552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Trends in Moves by Client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61874"/>
            <a:ext cx="8488423" cy="392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Four Types of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Children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System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42550" y="1732725"/>
            <a:ext cx="3669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those who are stable (no or only a few moves while in care)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those who move frequently at the beginning of a spell but achieve stability later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those that have early stability but experience later instability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those that never have stability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we identify these groups within the data?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387" y="76200"/>
            <a:ext cx="2405485" cy="238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050" y="2631412"/>
            <a:ext cx="2444175" cy="238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225" y="2584383"/>
            <a:ext cx="2500476" cy="247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9825" y="53862"/>
            <a:ext cx="2444174" cy="242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66712" y="325437"/>
            <a:ext cx="8410500" cy="46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A81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Outcome Desirability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12712" y="880212"/>
            <a:ext cx="8410500" cy="338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2000"/>
              </a:spcBef>
              <a:buNone/>
            </a:pPr>
            <a:r>
              <a:rPr lang="en" sz="1600" b="1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Good:</a:t>
            </a: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reunified with family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legal custodianship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adopted</a:t>
            </a:r>
          </a:p>
          <a:p>
            <a:pPr marL="0" lvl="0" indent="0" rtl="0">
              <a:spcBef>
                <a:spcPts val="2000"/>
              </a:spcBef>
              <a:buNone/>
            </a:pPr>
            <a:r>
              <a:rPr lang="en" sz="1600" b="1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Bad:</a:t>
            </a: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age out 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runaway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juvenile probation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other</a:t>
            </a:r>
          </a:p>
          <a:p>
            <a:pPr marL="0" lvl="0" indent="0" rtl="0">
              <a:spcBef>
                <a:spcPts val="2000"/>
              </a:spcBef>
              <a:buNone/>
            </a:pPr>
            <a:r>
              <a:rPr lang="en" sz="1600" b="1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Unknown: </a:t>
            </a:r>
            <a:br>
              <a:rPr lang="en" sz="1600" b="1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spell ongoing</a:t>
            </a:r>
            <a:b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6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624" y="1217925"/>
            <a:ext cx="4848275" cy="32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Macintosh PowerPoint</Application>
  <PresentationFormat>On-screen Show (16:9)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Cambria</vt:lpstr>
      <vt:lpstr>Verdana</vt:lpstr>
      <vt:lpstr>Arial</vt:lpstr>
      <vt:lpstr>Cabin</vt:lpstr>
      <vt:lpstr>Helvetica Neue</vt:lpstr>
      <vt:lpstr>Calibri</vt:lpstr>
      <vt:lpstr>Noto Sans Symbols</vt:lpstr>
      <vt:lpstr>Times New Roman</vt:lpstr>
      <vt:lpstr>Office Theme</vt:lpstr>
      <vt:lpstr>Default</vt:lpstr>
      <vt:lpstr>Office Theme</vt:lpstr>
      <vt:lpstr>PowerPoint Presentation</vt:lpstr>
      <vt:lpstr>Curbing Mobility in Foster Care</vt:lpstr>
      <vt:lpstr>PowerPoint Presentation</vt:lpstr>
      <vt:lpstr>Challenge</vt:lpstr>
      <vt:lpstr>Approach</vt:lpstr>
      <vt:lpstr>PowerPoint Presentation</vt:lpstr>
      <vt:lpstr>Trends in Moves by Client</vt:lpstr>
      <vt:lpstr>Four Types of Children in  the System</vt:lpstr>
      <vt:lpstr> Outcome Desirability </vt:lpstr>
      <vt:lpstr>PowerPoint Presentation</vt:lpstr>
      <vt:lpstr>Results of the Random Forest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Furr</cp:lastModifiedBy>
  <cp:revision>1</cp:revision>
  <dcterms:modified xsi:type="dcterms:W3CDTF">2017-11-25T18:09:28Z</dcterms:modified>
</cp:coreProperties>
</file>